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0"/>
  </p:notesMasterIdLst>
  <p:sldIdLst>
    <p:sldId id="256" r:id="rId2"/>
    <p:sldId id="349" r:id="rId3"/>
    <p:sldId id="257" r:id="rId4"/>
    <p:sldId id="259" r:id="rId5"/>
    <p:sldId id="264" r:id="rId6"/>
    <p:sldId id="265" r:id="rId7"/>
    <p:sldId id="260" r:id="rId8"/>
    <p:sldId id="261" r:id="rId9"/>
    <p:sldId id="262" r:id="rId10"/>
    <p:sldId id="263" r:id="rId11"/>
    <p:sldId id="268" r:id="rId12"/>
    <p:sldId id="297" r:id="rId13"/>
    <p:sldId id="300" r:id="rId14"/>
    <p:sldId id="301" r:id="rId15"/>
    <p:sldId id="302" r:id="rId16"/>
    <p:sldId id="303" r:id="rId17"/>
    <p:sldId id="362" r:id="rId18"/>
    <p:sldId id="363" r:id="rId19"/>
    <p:sldId id="306" r:id="rId20"/>
    <p:sldId id="307" r:id="rId21"/>
    <p:sldId id="360" r:id="rId22"/>
    <p:sldId id="361" r:id="rId23"/>
    <p:sldId id="366" r:id="rId24"/>
    <p:sldId id="367" r:id="rId25"/>
    <p:sldId id="308" r:id="rId26"/>
    <p:sldId id="309" r:id="rId27"/>
    <p:sldId id="368" r:id="rId28"/>
    <p:sldId id="369" r:id="rId29"/>
    <p:sldId id="310" r:id="rId30"/>
    <p:sldId id="311" r:id="rId31"/>
    <p:sldId id="312" r:id="rId32"/>
    <p:sldId id="313" r:id="rId33"/>
    <p:sldId id="364" r:id="rId34"/>
    <p:sldId id="365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72" r:id="rId58"/>
    <p:sldId id="373" r:id="rId59"/>
    <p:sldId id="370" r:id="rId60"/>
    <p:sldId id="371" r:id="rId61"/>
    <p:sldId id="352" r:id="rId62"/>
    <p:sldId id="353" r:id="rId63"/>
    <p:sldId id="354" r:id="rId64"/>
    <p:sldId id="355" r:id="rId65"/>
    <p:sldId id="357" r:id="rId66"/>
    <p:sldId id="358" r:id="rId67"/>
    <p:sldId id="345" r:id="rId68"/>
    <p:sldId id="346" r:id="rId69"/>
    <p:sldId id="347" r:id="rId70"/>
    <p:sldId id="348" r:id="rId71"/>
    <p:sldId id="328" r:id="rId72"/>
    <p:sldId id="329" r:id="rId73"/>
    <p:sldId id="334" r:id="rId74"/>
    <p:sldId id="331" r:id="rId75"/>
    <p:sldId id="335" r:id="rId76"/>
    <p:sldId id="333" r:id="rId77"/>
    <p:sldId id="359" r:id="rId78"/>
    <p:sldId id="351" r:id="rId79"/>
  </p:sldIdLst>
  <p:sldSz cx="7559675" cy="5327650"/>
  <p:notesSz cx="6858000" cy="9144000"/>
  <p:embeddedFontLst>
    <p:embeddedFont>
      <p:font typeface="Avenir Next Condensed Demi Bold" panose="020B0506020202020204" pitchFamily="34" charset="0"/>
      <p:regular r:id="rId81"/>
      <p:bold r:id="rId82"/>
      <p:italic r:id="rId83"/>
      <p:boldItalic r:id="rId84"/>
    </p:embeddedFon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alibri Light" panose="020F0302020204030204" pitchFamily="34" charset="0"/>
      <p:regular r:id="rId89"/>
      <p:italic r:id="rId90"/>
    </p:embeddedFont>
    <p:embeddedFont>
      <p:font typeface="Marvel" pitchFamily="2" charset="0"/>
      <p:regular r:id="rId91"/>
    </p:embeddedFont>
    <p:embeddedFont>
      <p:font typeface="Ubuntu" panose="020B0504030602030204" pitchFamily="34" charset="0"/>
      <p:regular r:id="rId92"/>
      <p:bold r:id="rId93"/>
      <p:italic r:id="rId94"/>
      <p:boldItalic r:id="rId95"/>
    </p:embeddedFont>
    <p:embeddedFont>
      <p:font typeface="Ubuntu Light" panose="020B0304030602030204" pitchFamily="34" charset="0"/>
      <p:regular r:id="rId96"/>
      <p:italic r:id="rId9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oerd Kranendonk" initials="SK" lastIdx="8" clrIdx="0">
    <p:extLst>
      <p:ext uri="{19B8F6BF-5375-455C-9EA6-DF929625EA0E}">
        <p15:presenceInfo xmlns:p15="http://schemas.microsoft.com/office/powerpoint/2012/main" userId="acef0a9426a7f6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445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40"/>
    <p:restoredTop sz="96327"/>
  </p:normalViewPr>
  <p:slideViewPr>
    <p:cSldViewPr snapToGrid="0" snapToObjects="1">
      <p:cViewPr varScale="1">
        <p:scale>
          <a:sx n="165" d="100"/>
          <a:sy n="165" d="100"/>
        </p:scale>
        <p:origin x="1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9T12:42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36 511,'0'0'0,"-3"-7"0,-1-1 0,0 0 512,1 2 96,3 6 32,-4-7 0,4 7-512,0 0-128,0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B6E1-6DC5-DF49-9A9A-F4C85D0F08E3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114D0-54EC-2541-891C-414F49E43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44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CA63-7DE8-8047-80BD-34736BBB020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63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668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114D0-54EC-2541-891C-414F49E4331F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877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871910"/>
            <a:ext cx="6425724" cy="1854811"/>
          </a:xfrm>
        </p:spPr>
        <p:txBody>
          <a:bodyPr anchor="b"/>
          <a:lstStyle>
            <a:lvl1pPr algn="ctr"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2798250"/>
            <a:ext cx="5669756" cy="1286282"/>
          </a:xfrm>
        </p:spPr>
        <p:txBody>
          <a:bodyPr/>
          <a:lstStyle>
            <a:lvl1pPr marL="0" indent="0" algn="ctr">
              <a:buNone/>
              <a:defRPr sz="1865"/>
            </a:lvl1pPr>
            <a:lvl2pPr marL="355199" indent="0" algn="ctr">
              <a:buNone/>
              <a:defRPr sz="1554"/>
            </a:lvl2pPr>
            <a:lvl3pPr marL="710397" indent="0" algn="ctr">
              <a:buNone/>
              <a:defRPr sz="1398"/>
            </a:lvl3pPr>
            <a:lvl4pPr marL="1065596" indent="0" algn="ctr">
              <a:buNone/>
              <a:defRPr sz="1243"/>
            </a:lvl4pPr>
            <a:lvl5pPr marL="1420795" indent="0" algn="ctr">
              <a:buNone/>
              <a:defRPr sz="1243"/>
            </a:lvl5pPr>
            <a:lvl6pPr marL="1775993" indent="0" algn="ctr">
              <a:buNone/>
              <a:defRPr sz="1243"/>
            </a:lvl6pPr>
            <a:lvl7pPr marL="2131192" indent="0" algn="ctr">
              <a:buNone/>
              <a:defRPr sz="1243"/>
            </a:lvl7pPr>
            <a:lvl8pPr marL="2486391" indent="0" algn="ctr">
              <a:buNone/>
              <a:defRPr sz="1243"/>
            </a:lvl8pPr>
            <a:lvl9pPr marL="2841589" indent="0" algn="ctr">
              <a:buNone/>
              <a:defRPr sz="124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26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28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283648"/>
            <a:ext cx="1630055" cy="451493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283648"/>
            <a:ext cx="4795669" cy="451493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8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328214"/>
            <a:ext cx="6520220" cy="2216154"/>
          </a:xfrm>
        </p:spPr>
        <p:txBody>
          <a:bodyPr anchor="b"/>
          <a:lstStyle>
            <a:lvl1pPr>
              <a:defRPr sz="46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565334"/>
            <a:ext cx="6520220" cy="1165423"/>
          </a:xfrm>
        </p:spPr>
        <p:txBody>
          <a:bodyPr/>
          <a:lstStyle>
            <a:lvl1pPr marL="0" indent="0">
              <a:buNone/>
              <a:defRPr sz="1865">
                <a:solidFill>
                  <a:schemeClr val="tx1"/>
                </a:solidFill>
              </a:defRPr>
            </a:lvl1pPr>
            <a:lvl2pPr marL="355199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2pPr>
            <a:lvl3pPr marL="710397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5596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4pPr>
            <a:lvl5pPr marL="1420795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5pPr>
            <a:lvl6pPr marL="1775993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6pPr>
            <a:lvl7pPr marL="2131192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7pPr>
            <a:lvl8pPr marL="2486391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8pPr>
            <a:lvl9pPr marL="2841589" indent="0">
              <a:buNone/>
              <a:defRPr sz="12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52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418240"/>
            <a:ext cx="3212862" cy="3380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0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83649"/>
            <a:ext cx="6520220" cy="10297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306014"/>
            <a:ext cx="3198096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1946072"/>
            <a:ext cx="3198096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306014"/>
            <a:ext cx="3213847" cy="640058"/>
          </a:xfrm>
        </p:spPr>
        <p:txBody>
          <a:bodyPr anchor="b"/>
          <a:lstStyle>
            <a:lvl1pPr marL="0" indent="0">
              <a:buNone/>
              <a:defRPr sz="1865" b="1"/>
            </a:lvl1pPr>
            <a:lvl2pPr marL="355199" indent="0">
              <a:buNone/>
              <a:defRPr sz="1554" b="1"/>
            </a:lvl2pPr>
            <a:lvl3pPr marL="710397" indent="0">
              <a:buNone/>
              <a:defRPr sz="1398" b="1"/>
            </a:lvl3pPr>
            <a:lvl4pPr marL="1065596" indent="0">
              <a:buNone/>
              <a:defRPr sz="1243" b="1"/>
            </a:lvl4pPr>
            <a:lvl5pPr marL="1420795" indent="0">
              <a:buNone/>
              <a:defRPr sz="1243" b="1"/>
            </a:lvl5pPr>
            <a:lvl6pPr marL="1775993" indent="0">
              <a:buNone/>
              <a:defRPr sz="1243" b="1"/>
            </a:lvl6pPr>
            <a:lvl7pPr marL="2131192" indent="0">
              <a:buNone/>
              <a:defRPr sz="1243" b="1"/>
            </a:lvl7pPr>
            <a:lvl8pPr marL="2486391" indent="0">
              <a:buNone/>
              <a:defRPr sz="1243" b="1"/>
            </a:lvl8pPr>
            <a:lvl9pPr marL="2841589" indent="0">
              <a:buNone/>
              <a:defRPr sz="124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1946072"/>
            <a:ext cx="3213847" cy="2862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6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223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75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767084"/>
            <a:ext cx="3827085" cy="3786085"/>
          </a:xfrm>
        </p:spPr>
        <p:txBody>
          <a:bodyPr/>
          <a:lstStyle>
            <a:lvl1pPr>
              <a:defRPr sz="2486"/>
            </a:lvl1pPr>
            <a:lvl2pPr>
              <a:defRPr sz="2175"/>
            </a:lvl2pPr>
            <a:lvl3pPr>
              <a:defRPr sz="1865"/>
            </a:lvl3pPr>
            <a:lvl4pPr>
              <a:defRPr sz="1554"/>
            </a:lvl4pPr>
            <a:lvl5pPr>
              <a:defRPr sz="1554"/>
            </a:lvl5pPr>
            <a:lvl6pPr>
              <a:defRPr sz="1554"/>
            </a:lvl6pPr>
            <a:lvl7pPr>
              <a:defRPr sz="1554"/>
            </a:lvl7pPr>
            <a:lvl8pPr>
              <a:defRPr sz="1554"/>
            </a:lvl8pPr>
            <a:lvl9pPr>
              <a:defRPr sz="15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352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55177"/>
            <a:ext cx="2438192" cy="1243118"/>
          </a:xfrm>
        </p:spPr>
        <p:txBody>
          <a:bodyPr anchor="b"/>
          <a:lstStyle>
            <a:lvl1pPr>
              <a:defRPr sz="24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767084"/>
            <a:ext cx="3827085" cy="3786085"/>
          </a:xfrm>
        </p:spPr>
        <p:txBody>
          <a:bodyPr anchor="t"/>
          <a:lstStyle>
            <a:lvl1pPr marL="0" indent="0">
              <a:buNone/>
              <a:defRPr sz="2486"/>
            </a:lvl1pPr>
            <a:lvl2pPr marL="355199" indent="0">
              <a:buNone/>
              <a:defRPr sz="2175"/>
            </a:lvl2pPr>
            <a:lvl3pPr marL="710397" indent="0">
              <a:buNone/>
              <a:defRPr sz="1865"/>
            </a:lvl3pPr>
            <a:lvl4pPr marL="1065596" indent="0">
              <a:buNone/>
              <a:defRPr sz="1554"/>
            </a:lvl4pPr>
            <a:lvl5pPr marL="1420795" indent="0">
              <a:buNone/>
              <a:defRPr sz="1554"/>
            </a:lvl5pPr>
            <a:lvl6pPr marL="1775993" indent="0">
              <a:buNone/>
              <a:defRPr sz="1554"/>
            </a:lvl6pPr>
            <a:lvl7pPr marL="2131192" indent="0">
              <a:buNone/>
              <a:defRPr sz="1554"/>
            </a:lvl7pPr>
            <a:lvl8pPr marL="2486391" indent="0">
              <a:buNone/>
              <a:defRPr sz="1554"/>
            </a:lvl8pPr>
            <a:lvl9pPr marL="2841589" indent="0">
              <a:buNone/>
              <a:defRPr sz="1554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598295"/>
            <a:ext cx="2438192" cy="2961039"/>
          </a:xfrm>
        </p:spPr>
        <p:txBody>
          <a:bodyPr/>
          <a:lstStyle>
            <a:lvl1pPr marL="0" indent="0">
              <a:buNone/>
              <a:defRPr sz="1243"/>
            </a:lvl1pPr>
            <a:lvl2pPr marL="355199" indent="0">
              <a:buNone/>
              <a:defRPr sz="1088"/>
            </a:lvl2pPr>
            <a:lvl3pPr marL="710397" indent="0">
              <a:buNone/>
              <a:defRPr sz="932"/>
            </a:lvl3pPr>
            <a:lvl4pPr marL="1065596" indent="0">
              <a:buNone/>
              <a:defRPr sz="777"/>
            </a:lvl4pPr>
            <a:lvl5pPr marL="1420795" indent="0">
              <a:buNone/>
              <a:defRPr sz="777"/>
            </a:lvl5pPr>
            <a:lvl6pPr marL="1775993" indent="0">
              <a:buNone/>
              <a:defRPr sz="777"/>
            </a:lvl6pPr>
            <a:lvl7pPr marL="2131192" indent="0">
              <a:buNone/>
              <a:defRPr sz="777"/>
            </a:lvl7pPr>
            <a:lvl8pPr marL="2486391" indent="0">
              <a:buNone/>
              <a:defRPr sz="777"/>
            </a:lvl8pPr>
            <a:lvl9pPr marL="2841589" indent="0">
              <a:buNone/>
              <a:defRPr sz="77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26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283649"/>
            <a:ext cx="6520220" cy="102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418240"/>
            <a:ext cx="6520220" cy="3380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D112B-1218-6940-8ADF-F626DEEE2DDF}" type="datetimeFigureOut">
              <a:rPr lang="en-NL" smtClean="0"/>
              <a:t>21/01/2021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4937943"/>
            <a:ext cx="2551390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4937943"/>
            <a:ext cx="1700927" cy="283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73BCE-573E-7745-A447-E751C537D0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984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0397" rtl="0" eaLnBrk="1" latinLnBrk="0" hangingPunct="1">
        <a:lnSpc>
          <a:spcPct val="90000"/>
        </a:lnSpc>
        <a:spcBef>
          <a:spcPct val="0"/>
        </a:spcBef>
        <a:buNone/>
        <a:defRPr sz="34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599" indent="-177599" algn="l" defTabSz="710397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532798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887997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4" kern="1200">
          <a:solidFill>
            <a:schemeClr val="tx1"/>
          </a:solidFill>
          <a:latin typeface="+mn-lt"/>
          <a:ea typeface="+mn-ea"/>
          <a:cs typeface="+mn-cs"/>
        </a:defRPr>
      </a:lvl3pPr>
      <a:lvl4pPr marL="1243195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8394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3593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8791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3990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9189" indent="-177599" algn="l" defTabSz="710397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519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10397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5596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20795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5993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31192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6391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41589" algn="l" defTabSz="710397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rum.org/EB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CA3264-3A5D-F84C-98BA-A821D07C0D94}"/>
              </a:ext>
            </a:extLst>
          </p:cNvPr>
          <p:cNvSpPr/>
          <p:nvPr/>
        </p:nvSpPr>
        <p:spPr>
          <a:xfrm>
            <a:off x="-1923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31B3-7716-9F42-8E65-7514D1EF0D8A}"/>
              </a:ext>
            </a:extLst>
          </p:cNvPr>
          <p:cNvSpPr/>
          <p:nvPr/>
        </p:nvSpPr>
        <p:spPr>
          <a:xfrm>
            <a:off x="497305" y="451018"/>
            <a:ext cx="6561221" cy="44256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04B81D9-129E-4E40-BFD9-83091AF6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318" y="2963532"/>
            <a:ext cx="2690434" cy="242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B605EE-3705-E248-AF8C-1D5AD28D43A3}"/>
              </a:ext>
            </a:extLst>
          </p:cNvPr>
          <p:cNvGrpSpPr/>
          <p:nvPr/>
        </p:nvGrpSpPr>
        <p:grpSpPr>
          <a:xfrm>
            <a:off x="730092" y="543621"/>
            <a:ext cx="6255099" cy="1550626"/>
            <a:chOff x="2149311" y="3497513"/>
            <a:chExt cx="3321303" cy="982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D2670D-FE19-504E-A940-4427F3D24A55}"/>
                </a:ext>
              </a:extLst>
            </p:cNvPr>
            <p:cNvSpPr/>
            <p:nvPr/>
          </p:nvSpPr>
          <p:spPr>
            <a:xfrm>
              <a:off x="2149311" y="3619894"/>
              <a:ext cx="3321303" cy="859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62C39A-22C9-7F44-A975-1A5B25AC65E1}"/>
                </a:ext>
              </a:extLst>
            </p:cNvPr>
            <p:cNvSpPr txBox="1"/>
            <p:nvPr/>
          </p:nvSpPr>
          <p:spPr>
            <a:xfrm>
              <a:off x="2165560" y="3497513"/>
              <a:ext cx="3305054" cy="916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Đo</a:t>
              </a:r>
              <a:r>
                <a:rPr lang="en-US" sz="8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Lường</a:t>
              </a:r>
              <a:endParaRPr lang="en-NL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6B505-2D15-DC46-B4D8-03A572A05F33}"/>
              </a:ext>
            </a:extLst>
          </p:cNvPr>
          <p:cNvGrpSpPr/>
          <p:nvPr/>
        </p:nvGrpSpPr>
        <p:grpSpPr>
          <a:xfrm>
            <a:off x="730092" y="2094247"/>
            <a:ext cx="4825060" cy="1631216"/>
            <a:chOff x="2149311" y="3564510"/>
            <a:chExt cx="2936228" cy="145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C874D-E8D2-3346-A10E-4A14DC716305}"/>
                </a:ext>
              </a:extLst>
            </p:cNvPr>
            <p:cNvSpPr/>
            <p:nvPr/>
          </p:nvSpPr>
          <p:spPr>
            <a:xfrm>
              <a:off x="2149311" y="3732989"/>
              <a:ext cx="2454754" cy="1276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F9ECE-CD24-3E4A-BCBB-96D257CED6D0}"/>
                </a:ext>
              </a:extLst>
            </p:cNvPr>
            <p:cNvSpPr txBox="1"/>
            <p:nvPr/>
          </p:nvSpPr>
          <p:spPr>
            <a:xfrm>
              <a:off x="2167906" y="3564510"/>
              <a:ext cx="2917633" cy="1455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</a:t>
              </a:r>
              <a:r>
                <a:rPr lang="en-US" sz="10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trị</a:t>
              </a:r>
              <a:endParaRPr lang="en-NL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39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5F8CB-036D-9743-A7BD-A80CEEF2B324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Satisfaction</a:t>
              </a:r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51C3047-504F-3547-A8E4-0B2C79E273A7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E16C122-E5C6-D745-83B9-33097BF32F3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47027106-CBCD-0240-814A-4AC6C2EF40D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2419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D7C902-C963-884A-8E77-7FF50F8FFAE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D111-90B8-9B4E-938B-E7D9939AEC9E}"/>
              </a:ext>
            </a:extLst>
          </p:cNvPr>
          <p:cNvGrpSpPr/>
          <p:nvPr/>
        </p:nvGrpSpPr>
        <p:grpSpPr>
          <a:xfrm>
            <a:off x="883471" y="1832350"/>
            <a:ext cx="5792732" cy="1662950"/>
            <a:chOff x="821477" y="1802051"/>
            <a:chExt cx="5792732" cy="1662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1D98C-6844-1047-AE20-4C0289E1FAD6}"/>
                </a:ext>
              </a:extLst>
            </p:cNvPr>
            <p:cNvSpPr txBox="1"/>
            <p:nvPr/>
          </p:nvSpPr>
          <p:spPr>
            <a:xfrm>
              <a:off x="821477" y="1802051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Defect Trends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5F898ECD-9A48-6344-B2A0-4E6E20AD0A1F}"/>
                </a:ext>
              </a:extLst>
            </p:cNvPr>
            <p:cNvSpPr/>
            <p:nvPr/>
          </p:nvSpPr>
          <p:spPr>
            <a:xfrm>
              <a:off x="2792914" y="2914811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5DC2B01-F4DD-5542-A4AA-D948DBD925D5}"/>
                </a:ext>
              </a:extLst>
            </p:cNvPr>
            <p:cNvSpPr/>
            <p:nvPr/>
          </p:nvSpPr>
          <p:spPr>
            <a:xfrm>
              <a:off x="3442748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0C826D-9CAF-BE47-9C21-B43F1B78958E}"/>
                </a:ext>
              </a:extLst>
            </p:cNvPr>
            <p:cNvSpPr/>
            <p:nvPr/>
          </p:nvSpPr>
          <p:spPr>
            <a:xfrm>
              <a:off x="4092582" y="2905039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274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Cost Ratio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0177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Change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Failure Rate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73329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9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A9FC-738A-E948-888B-574014D0927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C9FE46-1C12-1744-869F-2A1954FBBEB9}"/>
              </a:ext>
            </a:extLst>
          </p:cNvPr>
          <p:cNvGrpSpPr/>
          <p:nvPr/>
        </p:nvGrpSpPr>
        <p:grpSpPr>
          <a:xfrm>
            <a:off x="844726" y="1454260"/>
            <a:ext cx="5870221" cy="2419129"/>
            <a:chOff x="805982" y="1360938"/>
            <a:chExt cx="5870221" cy="2419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05982" y="1360938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30269-D0EB-7B4C-B477-E01E4574E33E}"/>
                </a:ext>
              </a:extLst>
            </p:cNvPr>
            <p:cNvSpPr txBox="1"/>
            <p:nvPr/>
          </p:nvSpPr>
          <p:spPr>
            <a:xfrm>
              <a:off x="883471" y="140710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Installed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Version Index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3BDDDED-6802-4A40-9C6E-CE6DB781899E}"/>
                </a:ext>
              </a:extLst>
            </p:cNvPr>
            <p:cNvSpPr/>
            <p:nvPr/>
          </p:nvSpPr>
          <p:spPr>
            <a:xfrm>
              <a:off x="2743590" y="3229877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CDC72D21-46AD-6F4E-8F0B-40421938DA7E}"/>
                </a:ext>
              </a:extLst>
            </p:cNvPr>
            <p:cNvSpPr/>
            <p:nvPr/>
          </p:nvSpPr>
          <p:spPr>
            <a:xfrm>
              <a:off x="3393424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32C05A21-B0BF-DC40-ADF2-E5DF56246586}"/>
                </a:ext>
              </a:extLst>
            </p:cNvPr>
            <p:cNvSpPr/>
            <p:nvPr/>
          </p:nvSpPr>
          <p:spPr>
            <a:xfrm>
              <a:off x="4043258" y="3220105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38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EBD6-367D-D941-98BD-0EEFF9B8D9C8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ect">
            <a:avLst/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7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A4496-9FBC-704F-B2C1-D5C1E9D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37" y="3324877"/>
            <a:ext cx="1377557" cy="570453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BFC205A-19C7-9F49-929A-165FFE6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69" y="-324090"/>
            <a:ext cx="2268599" cy="2232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D67FC-EB16-7E4E-B8D4-767E78D204CB}"/>
              </a:ext>
            </a:extLst>
          </p:cNvPr>
          <p:cNvSpPr/>
          <p:nvPr/>
        </p:nvSpPr>
        <p:spPr>
          <a:xfrm>
            <a:off x="4029052" y="1366749"/>
            <a:ext cx="33053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Facilitators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is a Dutch-based training organization on a mission to help professionals become awesome Scrum facilitators. A Scrum Facilitator can be a Scrum Master, Product Owner, developer or  leader. Great Scrum Facilitators understand the Scrum values &amp; principles and use these to effectively implement Scrum with their teams and organizations.</a:t>
            </a:r>
          </a:p>
          <a:p>
            <a:pPr algn="ctr"/>
            <a:endParaRPr lang="en-GB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 Facilitators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is a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Scrum.org partner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Our classes are accredited, always up-to-date, fun, super interactive and always facilitated by two trainers to maximize your learning objectives. Our trainers are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seasoned experts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and </a:t>
            </a:r>
            <a:r>
              <a:rPr lang="en-GB" sz="900" b="1" dirty="0">
                <a:solidFill>
                  <a:schemeClr val="bg1"/>
                </a:solidFill>
                <a:latin typeface="Ubuntu Light" panose="020B0304030602030204" pitchFamily="34" charset="0"/>
              </a:rPr>
              <a:t>Scrum.org certified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Professional Scrum Trainers with substantial real life experience in various settings.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43A64-0EE7-0746-8785-BA4ACC104E94}"/>
              </a:ext>
            </a:extLst>
          </p:cNvPr>
          <p:cNvSpPr txBox="1"/>
          <p:nvPr/>
        </p:nvSpPr>
        <p:spPr>
          <a:xfrm>
            <a:off x="123986" y="729912"/>
            <a:ext cx="3572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Trò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chơi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này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được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xây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dựng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dựa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trên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Evidence Based Management (EBM), EBM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là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một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khung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làm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việc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mà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các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tổ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chức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có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thể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sử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dụng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để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đo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lường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giá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trị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sản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phẩm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và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đo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lường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cách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mà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sản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phẩm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đó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được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xây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dựng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.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Việc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đo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lường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có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thể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được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kiểm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tra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để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giúp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gia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tăng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giá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trị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sản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phẩm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và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cải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tiến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trong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cách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làm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Ubuntu" panose="020B0504030602030204" pitchFamily="34" charset="0"/>
              </a:rPr>
              <a:t>việc</a:t>
            </a:r>
            <a:r>
              <a:rPr lang="en-GB" sz="1000" dirty="0">
                <a:solidFill>
                  <a:schemeClr val="bg1"/>
                </a:solidFill>
                <a:latin typeface="Ubuntu" panose="020B0504030602030204" pitchFamily="34" charset="0"/>
              </a:rPr>
              <a:t>.</a:t>
            </a:r>
            <a:endParaRPr lang="en-NL" sz="1000" dirty="0">
              <a:latin typeface="Ubuntu" panose="020B0504030602030204" pitchFamily="34" charset="0"/>
            </a:endParaRPr>
          </a:p>
          <a:p>
            <a:pPr algn="ctr"/>
            <a:endParaRPr lang="en-NL" sz="1000" dirty="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6092E-B2A6-EB41-86F4-7148929817BE}"/>
              </a:ext>
            </a:extLst>
          </p:cNvPr>
          <p:cNvSpPr txBox="1"/>
          <p:nvPr/>
        </p:nvSpPr>
        <p:spPr>
          <a:xfrm>
            <a:off x="213612" y="1837558"/>
            <a:ext cx="330532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Bạn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hãy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đặt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bốn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Key Value Areas (KVAs),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trên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sàn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bao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gồm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: Current Value, Time to Market, Ability to Innovate and Unrealized Value.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Giải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thích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rõ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về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mỗi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KVA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người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tham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gia</a:t>
            </a:r>
            <a:endParaRPr lang="en-GB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Tạo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ra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hai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đưa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một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những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bảng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màu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xanh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lá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về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Key Value Measures cards (KVMs)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còn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lại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bảng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màu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hồng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còn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lại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Bước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1: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các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riêng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thảo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luận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đặt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đúng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chỗ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KVA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phù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hợp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Bước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2: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cả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hai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thảo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luận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cùng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nhau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kết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quả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thay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đổi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các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thẻ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nếu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cần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Chắc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chắn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rang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kết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thúc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bước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này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các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thẻ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đã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được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đặt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đúng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vị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trí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của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tương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ứng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với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KVA.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Bước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3: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người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tham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dự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từng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cá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nhìn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KVMs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chọn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một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họ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cảm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thấy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ấn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tượng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(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Một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yếu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tố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không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phải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EBM KVM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cũng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thể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được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chọn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Bước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4: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người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tham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dự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lập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nhóm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bốn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người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Yêu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cầu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mỗi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người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giải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thích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tại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sao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họ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chọn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KVM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thảo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luận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làm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thế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nào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để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áp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dung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chúng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 (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Trong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trường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hợp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yếu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tố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lường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được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chọn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không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phải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EBM, hay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chú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ý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thảo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luận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về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không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phải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một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yếu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tố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vô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lý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,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những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hiểu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rằng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tại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sao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yếu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thể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gây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vấn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đề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và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thảo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luận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về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những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điều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đó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cởi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GB" sz="900" dirty="0" err="1">
                <a:solidFill>
                  <a:schemeClr val="bg1"/>
                </a:solidFill>
                <a:latin typeface="Ubuntu Light" panose="020B0304030602030204" pitchFamily="34" charset="0"/>
              </a:rPr>
              <a:t>mở</a:t>
            </a:r>
            <a:r>
              <a:rPr lang="en-GB" sz="900" dirty="0">
                <a:solidFill>
                  <a:schemeClr val="bg1"/>
                </a:solidFill>
                <a:latin typeface="Ubuntu Light" panose="020B0304030602030204" pitchFamily="34" charset="0"/>
              </a:rPr>
              <a:t>.)</a:t>
            </a:r>
            <a:endParaRPr lang="en-NL" sz="9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9943-4F58-D344-BF0A-1E1F4F8AC017}"/>
              </a:ext>
            </a:extLst>
          </p:cNvPr>
          <p:cNvSpPr txBox="1"/>
          <p:nvPr/>
        </p:nvSpPr>
        <p:spPr>
          <a:xfrm>
            <a:off x="4294481" y="3895330"/>
            <a:ext cx="277146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</a:rPr>
              <a:t>Based on the 2020 EBM Guide. Learn about Evidence-Based Management (EBM)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at </a:t>
            </a: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http://s</a:t>
            </a:r>
            <a:r>
              <a:rPr lang="en-NL" sz="700" dirty="0">
                <a:solidFill>
                  <a:schemeClr val="bg1"/>
                </a:solidFill>
                <a:latin typeface="Ubuntu Light" panose="020B0304030602030204" pitchFamily="34" charset="0"/>
                <a:hlinkClick r:id="rId5"/>
              </a:rPr>
              <a:t>crum.org/EBM</a:t>
            </a:r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endParaRPr lang="en-NL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The Measuring Outcome game (v2) is licensed under 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CC BY-NC-SA 4.0</a:t>
            </a:r>
          </a:p>
          <a:p>
            <a:pPr algn="ctr"/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By Scrum Facilitators</a:t>
            </a:r>
            <a:b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</a:br>
            <a:r>
              <a:rPr lang="en-GB" sz="700" dirty="0">
                <a:solidFill>
                  <a:schemeClr val="bg1"/>
                </a:solidFill>
                <a:latin typeface="Ubuntu Light" panose="020B0304030602030204" pitchFamily="34" charset="0"/>
              </a:rPr>
              <a:t>Translated by </a:t>
            </a:r>
            <a:r>
              <a:rPr lang="en-GB" sz="700" dirty="0" err="1">
                <a:solidFill>
                  <a:schemeClr val="bg1"/>
                </a:solidFill>
                <a:latin typeface="Ubuntu Light" panose="020B0304030602030204" pitchFamily="34" charset="0"/>
              </a:rPr>
              <a:t>ScrumViet</a:t>
            </a:r>
            <a:endParaRPr lang="en-GB" sz="7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6EE5EF-4E07-9D4A-8C2D-83F385087044}"/>
              </a:ext>
            </a:extLst>
          </p:cNvPr>
          <p:cNvGrpSpPr/>
          <p:nvPr/>
        </p:nvGrpSpPr>
        <p:grpSpPr>
          <a:xfrm>
            <a:off x="-44342" y="162589"/>
            <a:ext cx="3909016" cy="710918"/>
            <a:chOff x="110638" y="77350"/>
            <a:chExt cx="3909016" cy="7109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5EE125-EFCC-F14F-8498-A6CD8EEF0F59}"/>
                </a:ext>
              </a:extLst>
            </p:cNvPr>
            <p:cNvSpPr txBox="1"/>
            <p:nvPr/>
          </p:nvSpPr>
          <p:spPr>
            <a:xfrm>
              <a:off x="110638" y="126548"/>
              <a:ext cx="390901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700" b="1" dirty="0" err="1">
                  <a:latin typeface="Avenir Next Condensed Demi Bold" panose="020B0506020202020204" pitchFamily="34" charset="0"/>
                </a:rPr>
                <a:t>Điều</a:t>
              </a:r>
              <a:r>
                <a:rPr lang="en-US" sz="3700" b="1" dirty="0">
                  <a:latin typeface="Avenir Next Condensed Demi Bold" panose="020B0506020202020204" pitchFamily="34" charset="0"/>
                </a:rPr>
                <a:t> </a:t>
              </a:r>
              <a:r>
                <a:rPr lang="en-US" sz="3700" b="1" dirty="0" err="1">
                  <a:latin typeface="Avenir Next Condensed Demi Bold" panose="020B0506020202020204" pitchFamily="34" charset="0"/>
                </a:rPr>
                <a:t>phối</a:t>
              </a:r>
              <a:r>
                <a:rPr lang="en-US" sz="3700" b="1" dirty="0">
                  <a:latin typeface="Avenir Next Condensed Demi Bold" panose="020B0506020202020204" pitchFamily="34" charset="0"/>
                </a:rPr>
                <a:t> </a:t>
              </a:r>
              <a:r>
                <a:rPr lang="en-US" sz="3700" b="1" dirty="0" err="1">
                  <a:latin typeface="Avenir Next Condensed Demi Bold" panose="020B0506020202020204" pitchFamily="34" charset="0"/>
                </a:rPr>
                <a:t>Trò</a:t>
              </a:r>
              <a:r>
                <a:rPr lang="en-US" sz="3700" b="1" dirty="0">
                  <a:latin typeface="Avenir Next Condensed Demi Bold" panose="020B0506020202020204" pitchFamily="34" charset="0"/>
                </a:rPr>
                <a:t> </a:t>
              </a:r>
              <a:r>
                <a:rPr lang="en-US" sz="3700" b="1" dirty="0" err="1">
                  <a:latin typeface="Avenir Next Condensed Demi Bold" panose="020B0506020202020204" pitchFamily="34" charset="0"/>
                </a:rPr>
                <a:t>Chơi</a:t>
              </a:r>
              <a:endParaRPr lang="en-NL" sz="3700" b="1" dirty="0">
                <a:latin typeface="Avenir Next Condensed Demi Bold" panose="020B0506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817926-FA1D-B346-9D51-472AADB3F438}"/>
                </a:ext>
              </a:extLst>
            </p:cNvPr>
            <p:cNvSpPr txBox="1"/>
            <p:nvPr/>
          </p:nvSpPr>
          <p:spPr>
            <a:xfrm>
              <a:off x="3221873" y="77350"/>
              <a:ext cx="249747" cy="66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3700" b="1" dirty="0">
                <a:latin typeface="Marvel" pitchFamily="2" charset="0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785FFA-7409-D846-8C87-4C5E3E391542}"/>
              </a:ext>
            </a:extLst>
          </p:cNvPr>
          <p:cNvCxnSpPr/>
          <p:nvPr/>
        </p:nvCxnSpPr>
        <p:spPr>
          <a:xfrm>
            <a:off x="3779837" y="255722"/>
            <a:ext cx="0" cy="46804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0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Desired Customer Experience or satisfaction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12579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5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remove Impediment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9417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2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CB84C5-9CEF-0B4C-A30F-8552B621ACE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474F51-8CD4-BE40-BB2E-BC1101989427}"/>
              </a:ext>
            </a:extLst>
          </p:cNvPr>
          <p:cNvGrpSpPr/>
          <p:nvPr/>
        </p:nvGrpSpPr>
        <p:grpSpPr>
          <a:xfrm>
            <a:off x="712956" y="1432609"/>
            <a:ext cx="6133762" cy="2462432"/>
            <a:chOff x="712955" y="1304786"/>
            <a:chExt cx="6133762" cy="24624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12955" y="1304786"/>
              <a:ext cx="61337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Build &amp; Integration Frequency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4B27ABF-7C40-D04C-9ECC-6FE20656663A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8C10F54-C87D-5744-8035-A30366556BF7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2FBFC88-2C68-704D-8F06-5F3A682456F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23418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Pivot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3441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48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1E2F49-79D9-654D-84E8-980E410AB36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F2276-5808-9F42-974A-9B79EEF9C2B3}"/>
              </a:ext>
            </a:extLst>
          </p:cNvPr>
          <p:cNvGrpSpPr/>
          <p:nvPr/>
        </p:nvGrpSpPr>
        <p:grpSpPr>
          <a:xfrm>
            <a:off x="883471" y="1432609"/>
            <a:ext cx="5792732" cy="2462432"/>
            <a:chOff x="883470" y="1304786"/>
            <a:chExt cx="5792732" cy="2462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13E17C-AF64-BC4F-A603-A903BFA0E337}"/>
                </a:ext>
              </a:extLst>
            </p:cNvPr>
            <p:cNvSpPr txBox="1"/>
            <p:nvPr/>
          </p:nvSpPr>
          <p:spPr>
            <a:xfrm>
              <a:off x="883470" y="130478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Production Incident Count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860DBDB-BA47-8544-BC58-456770B104E0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AFB62AE9-5D9E-124F-BC35-5C1D1284611C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B3BAEA11-DE27-5A43-A52B-2797F2B3B8F9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7392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656E71-C2B4-0F4F-93C2-2FE01E15243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Reveals the value that the product delivers to customers, today</a:t>
            </a:r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C9767-773C-644A-A638-0001139EE0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7ED43-6E86-FA4F-94F4-5B177664B785}"/>
              </a:ext>
            </a:extLst>
          </p:cNvPr>
          <p:cNvSpPr txBox="1"/>
          <p:nvPr/>
        </p:nvSpPr>
        <p:spPr>
          <a:xfrm>
            <a:off x="1092134" y="1887167"/>
            <a:ext cx="545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0" dirty="0">
                <a:latin typeface="Marvel" pitchFamily="2" charset="0"/>
              </a:rPr>
              <a:t>CURRENT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1A28-9097-6F43-9DB2-81A447868F1E}"/>
              </a:ext>
            </a:extLst>
          </p:cNvPr>
          <p:cNvSpPr txBox="1"/>
          <p:nvPr/>
        </p:nvSpPr>
        <p:spPr>
          <a:xfrm>
            <a:off x="2469533" y="3029919"/>
            <a:ext cx="2696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Giá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trị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mà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sản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phẩm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của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bạn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hiện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tại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đang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có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A414F0-FCE5-2E45-A339-248A82CA3769}"/>
              </a:ext>
            </a:extLst>
          </p:cNvPr>
          <p:cNvSpPr/>
          <p:nvPr/>
        </p:nvSpPr>
        <p:spPr>
          <a:xfrm>
            <a:off x="-205353" y="76975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33F93C-0F67-C146-84E2-9B869646EE60}"/>
              </a:ext>
            </a:extLst>
          </p:cNvPr>
          <p:cNvSpPr/>
          <p:nvPr/>
        </p:nvSpPr>
        <p:spPr>
          <a:xfrm>
            <a:off x="-186093" y="132509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9F6613-2A28-7048-A742-95677A05CBD2}"/>
              </a:ext>
            </a:extLst>
          </p:cNvPr>
          <p:cNvSpPr/>
          <p:nvPr/>
        </p:nvSpPr>
        <p:spPr>
          <a:xfrm>
            <a:off x="-205353" y="1880462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35461B-5D95-774C-8E4D-3CB256D762EA}"/>
              </a:ext>
            </a:extLst>
          </p:cNvPr>
          <p:cNvSpPr/>
          <p:nvPr/>
        </p:nvSpPr>
        <p:spPr>
          <a:xfrm>
            <a:off x="-228076" y="2435818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8111FD-544B-3749-B4C7-6C0601A72685}"/>
              </a:ext>
            </a:extLst>
          </p:cNvPr>
          <p:cNvSpPr/>
          <p:nvPr/>
        </p:nvSpPr>
        <p:spPr>
          <a:xfrm>
            <a:off x="-199978" y="2991174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B1E9C1-F51F-E349-A7D6-273F919A86DE}"/>
              </a:ext>
            </a:extLst>
          </p:cNvPr>
          <p:cNvSpPr/>
          <p:nvPr/>
        </p:nvSpPr>
        <p:spPr>
          <a:xfrm>
            <a:off x="-205353" y="354653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B192FA-7562-6C45-B5B6-0487D9CB90FC}"/>
              </a:ext>
            </a:extLst>
          </p:cNvPr>
          <p:cNvSpPr/>
          <p:nvPr/>
        </p:nvSpPr>
        <p:spPr>
          <a:xfrm>
            <a:off x="-199426" y="410188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F58212-847B-D248-84DE-5532419AD67A}"/>
              </a:ext>
            </a:extLst>
          </p:cNvPr>
          <p:cNvSpPr/>
          <p:nvPr/>
        </p:nvSpPr>
        <p:spPr>
          <a:xfrm>
            <a:off x="7348208" y="76974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0CF75B-D58A-4840-8464-3D74529F5933}"/>
              </a:ext>
            </a:extLst>
          </p:cNvPr>
          <p:cNvSpPr/>
          <p:nvPr/>
        </p:nvSpPr>
        <p:spPr>
          <a:xfrm>
            <a:off x="7348208" y="132510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339E88-CF46-694D-8472-C7F78C4EBDDB}"/>
              </a:ext>
            </a:extLst>
          </p:cNvPr>
          <p:cNvSpPr/>
          <p:nvPr/>
        </p:nvSpPr>
        <p:spPr>
          <a:xfrm>
            <a:off x="7348396" y="1880460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08CE49-2BDF-7E47-93A6-34A667AEB601}"/>
              </a:ext>
            </a:extLst>
          </p:cNvPr>
          <p:cNvSpPr/>
          <p:nvPr/>
        </p:nvSpPr>
        <p:spPr>
          <a:xfrm>
            <a:off x="7348208" y="2435817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4B9A8D-960F-1A49-BC4D-3FC55095C91E}"/>
              </a:ext>
            </a:extLst>
          </p:cNvPr>
          <p:cNvSpPr/>
          <p:nvPr/>
        </p:nvSpPr>
        <p:spPr>
          <a:xfrm>
            <a:off x="7348208" y="2991173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B90E96-DA65-3844-A895-A8E4275F2E9E}"/>
              </a:ext>
            </a:extLst>
          </p:cNvPr>
          <p:cNvSpPr/>
          <p:nvPr/>
        </p:nvSpPr>
        <p:spPr>
          <a:xfrm>
            <a:off x="7348208" y="3546526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950A2A1-25A0-624E-8059-D651F019971A}"/>
              </a:ext>
            </a:extLst>
          </p:cNvPr>
          <p:cNvSpPr/>
          <p:nvPr/>
        </p:nvSpPr>
        <p:spPr>
          <a:xfrm>
            <a:off x="7348207" y="4101879"/>
            <a:ext cx="410705" cy="41070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50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9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B0176D-8477-D44A-A402-C85E22A7685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1F9E67-0CB7-3043-8A6B-89CC77B3ED88}"/>
              </a:ext>
            </a:extLst>
          </p:cNvPr>
          <p:cNvGrpSpPr/>
          <p:nvPr/>
        </p:nvGrpSpPr>
        <p:grpSpPr>
          <a:xfrm>
            <a:off x="883471" y="1112864"/>
            <a:ext cx="5792732" cy="3101922"/>
            <a:chOff x="829226" y="959764"/>
            <a:chExt cx="5792732" cy="3101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29226" y="959764"/>
              <a:ext cx="579273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Stabilization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Period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92BA732-7DF8-5D4A-9CB0-55CB6DD4B7FB}"/>
                </a:ext>
              </a:extLst>
            </p:cNvPr>
            <p:cNvSpPr/>
            <p:nvPr/>
          </p:nvSpPr>
          <p:spPr>
            <a:xfrm>
              <a:off x="2800663" y="351149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9761866-CBBC-5F41-84C3-51BA1D745FC4}"/>
                </a:ext>
              </a:extLst>
            </p:cNvPr>
            <p:cNvSpPr/>
            <p:nvPr/>
          </p:nvSpPr>
          <p:spPr>
            <a:xfrm>
              <a:off x="3450497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5C4F5AEB-3821-BC4F-84CF-C543394E18F8}"/>
                </a:ext>
              </a:extLst>
            </p:cNvPr>
            <p:cNvSpPr/>
            <p:nvPr/>
          </p:nvSpPr>
          <p:spPr>
            <a:xfrm>
              <a:off x="4100331" y="3501724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75620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42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B185FE-3AE0-CE40-B1F3-D555FE49D8BB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1C672-BAD9-D34A-A5E4-8584946AEAE2}"/>
              </a:ext>
            </a:extLst>
          </p:cNvPr>
          <p:cNvGrpSpPr/>
          <p:nvPr/>
        </p:nvGrpSpPr>
        <p:grpSpPr>
          <a:xfrm>
            <a:off x="883470" y="1512188"/>
            <a:ext cx="5792732" cy="2303274"/>
            <a:chOff x="883470" y="1463944"/>
            <a:chExt cx="5792732" cy="2303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63944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Lead Time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for Changes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BF9EC923-CD52-C143-91C2-D0C47844DA3B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11DB0A3-F75A-2748-9280-944CA77FD465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EFDAF4A-11F8-4547-896A-43CC96CEB33D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29996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0B7119-46D6-934D-A10A-C31C38512583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C7139-E4CC-0249-A499-0E262988B116}"/>
              </a:ext>
            </a:extLst>
          </p:cNvPr>
          <p:cNvGrpSpPr/>
          <p:nvPr/>
        </p:nvGrpSpPr>
        <p:grpSpPr>
          <a:xfrm>
            <a:off x="883471" y="1469755"/>
            <a:ext cx="5792732" cy="2388140"/>
            <a:chOff x="774982" y="1255092"/>
            <a:chExt cx="5792732" cy="23881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982" y="125509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Market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Share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E7C660F0-503C-824F-97DD-6FA36AD93984}"/>
                </a:ext>
              </a:extLst>
            </p:cNvPr>
            <p:cNvSpPr/>
            <p:nvPr/>
          </p:nvSpPr>
          <p:spPr>
            <a:xfrm>
              <a:off x="2746419" y="3093042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070414D2-B124-9743-A6D0-2737D2448262}"/>
                </a:ext>
              </a:extLst>
            </p:cNvPr>
            <p:cNvSpPr/>
            <p:nvPr/>
          </p:nvSpPr>
          <p:spPr>
            <a:xfrm>
              <a:off x="3396253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2E1169ED-2CAE-1D45-8F8D-63ED5DA0FEF2}"/>
                </a:ext>
              </a:extLst>
            </p:cNvPr>
            <p:cNvSpPr/>
            <p:nvPr/>
          </p:nvSpPr>
          <p:spPr>
            <a:xfrm>
              <a:off x="4046087" y="30832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97393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6F9ED0-8896-C348-8ECD-EB10B5CD255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F1BBE-48A2-F040-AB41-C9F9DEC44EAD}"/>
              </a:ext>
            </a:extLst>
          </p:cNvPr>
          <p:cNvGrpSpPr/>
          <p:nvPr/>
        </p:nvGrpSpPr>
        <p:grpSpPr>
          <a:xfrm>
            <a:off x="883471" y="1503334"/>
            <a:ext cx="5792732" cy="2320981"/>
            <a:chOff x="883470" y="1446237"/>
            <a:chExt cx="5792732" cy="23209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0" y="1446237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Cycle Time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41DF258-6D21-B840-86DC-19E8E04FA91C}"/>
                </a:ext>
              </a:extLst>
            </p:cNvPr>
            <p:cNvSpPr/>
            <p:nvPr/>
          </p:nvSpPr>
          <p:spPr>
            <a:xfrm>
              <a:off x="2854907" y="321702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BFFD4314-8DB1-444D-9632-FAAF83C11092}"/>
                </a:ext>
              </a:extLst>
            </p:cNvPr>
            <p:cNvSpPr/>
            <p:nvPr/>
          </p:nvSpPr>
          <p:spPr>
            <a:xfrm>
              <a:off x="3504741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D2A32A7C-993E-AC49-A11E-06BEAFE1C77E}"/>
                </a:ext>
              </a:extLst>
            </p:cNvPr>
            <p:cNvSpPr/>
            <p:nvPr/>
          </p:nvSpPr>
          <p:spPr>
            <a:xfrm>
              <a:off x="4154575" y="3207256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21232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6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C15D69-EE8D-4E47-B2D2-A1EA5AB5FCA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10C57-26BD-DB4B-947A-822BA9E33CAE}"/>
              </a:ext>
            </a:extLst>
          </p:cNvPr>
          <p:cNvGrpSpPr/>
          <p:nvPr/>
        </p:nvGrpSpPr>
        <p:grpSpPr>
          <a:xfrm>
            <a:off x="883471" y="1845614"/>
            <a:ext cx="5792732" cy="1636421"/>
            <a:chOff x="883471" y="1743339"/>
            <a:chExt cx="5792732" cy="16364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743339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Time-to-Learn</a:t>
              </a: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3466022B-B59D-5D40-9FFA-D5042480CDB9}"/>
                </a:ext>
              </a:extLst>
            </p:cNvPr>
            <p:cNvSpPr/>
            <p:nvPr/>
          </p:nvSpPr>
          <p:spPr>
            <a:xfrm>
              <a:off x="2854908" y="2829570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1C11A552-9FE6-184A-92C5-D74873BC4D00}"/>
                </a:ext>
              </a:extLst>
            </p:cNvPr>
            <p:cNvSpPr/>
            <p:nvPr/>
          </p:nvSpPr>
          <p:spPr>
            <a:xfrm>
              <a:off x="3504742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6DDADB0A-BEFC-D546-8C37-35D771104043}"/>
                </a:ext>
              </a:extLst>
            </p:cNvPr>
            <p:cNvSpPr/>
            <p:nvPr/>
          </p:nvSpPr>
          <p:spPr>
            <a:xfrm>
              <a:off x="4154576" y="2819798"/>
              <a:ext cx="550190" cy="55019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09144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4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EFB4C-1311-B440-95C3-BA632B2F7241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DE3CD-0A56-EA49-BAD4-E1141CFE920B}"/>
              </a:ext>
            </a:extLst>
          </p:cNvPr>
          <p:cNvGrpSpPr/>
          <p:nvPr/>
        </p:nvGrpSpPr>
        <p:grpSpPr>
          <a:xfrm>
            <a:off x="883470" y="1570727"/>
            <a:ext cx="5792732" cy="2186196"/>
            <a:chOff x="782731" y="1470475"/>
            <a:chExt cx="5792732" cy="2186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70475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Employee Satisfaction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4B95C0-F5BF-2E4F-A033-A6B9973B7448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75C12E-419E-0C46-8C87-95AB33D8608B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F73833-4FBD-7648-82A7-CC4201E96683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84465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8B3ACB-CB70-4347-9147-436357820D7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ED8108-FDA4-3E46-8468-F32F3028F6A8}"/>
              </a:ext>
            </a:extLst>
          </p:cNvPr>
          <p:cNvGrpSpPr/>
          <p:nvPr/>
        </p:nvGrpSpPr>
        <p:grpSpPr>
          <a:xfrm>
            <a:off x="883471" y="1558795"/>
            <a:ext cx="5792732" cy="2210059"/>
            <a:chOff x="782731" y="1446612"/>
            <a:chExt cx="5792732" cy="22100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661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Usage 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DD763D-2D80-0341-BBF5-1BE4D03E0B1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ACCB6B-E3C5-8144-96AD-E97A5E3DC292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1B2D85-6356-1D48-84DB-1B9F95F87B2E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50385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B6B288-828A-D846-8E95-B2F336AC9601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397E4D-2ECB-654A-BB42-052B09C60867}"/>
              </a:ext>
            </a:extLst>
          </p:cNvPr>
          <p:cNvGrpSpPr/>
          <p:nvPr/>
        </p:nvGrpSpPr>
        <p:grpSpPr>
          <a:xfrm>
            <a:off x="883471" y="1546873"/>
            <a:ext cx="5792732" cy="2233904"/>
            <a:chOff x="774780" y="1510232"/>
            <a:chExt cx="5792732" cy="2233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74780" y="151023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Revenue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per Employee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E95E7A-6367-B749-ACAD-56949AE74303}"/>
                </a:ext>
              </a:extLst>
            </p:cNvPr>
            <p:cNvSpPr/>
            <p:nvPr/>
          </p:nvSpPr>
          <p:spPr>
            <a:xfrm>
              <a:off x="3060712" y="337998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293A5-2C2E-3443-937B-03168DEC64A0}"/>
                </a:ext>
              </a:extLst>
            </p:cNvPr>
            <p:cNvSpPr/>
            <p:nvPr/>
          </p:nvSpPr>
          <p:spPr>
            <a:xfrm>
              <a:off x="3489041" y="337998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7F1D3D-CBE3-504F-9E67-1287DBF150FF}"/>
                </a:ext>
              </a:extLst>
            </p:cNvPr>
            <p:cNvSpPr/>
            <p:nvPr/>
          </p:nvSpPr>
          <p:spPr>
            <a:xfrm>
              <a:off x="3917370" y="33799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507518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2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9ADBA-1AE9-C141-8203-41C8CCC32B2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8C2D97-B31F-A443-8C09-D7B033974E51}"/>
              </a:ext>
            </a:extLst>
          </p:cNvPr>
          <p:cNvGrpSpPr/>
          <p:nvPr/>
        </p:nvGrpSpPr>
        <p:grpSpPr>
          <a:xfrm>
            <a:off x="883471" y="1555830"/>
            <a:ext cx="5792732" cy="2215989"/>
            <a:chOff x="782731" y="1440682"/>
            <a:chExt cx="5792732" cy="22159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782731" y="1440682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Release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Frequency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DC8B98-F9B2-B546-8339-E15F909A01FB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F4DC01-F055-E849-8058-821EF6BF1903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2F621B-BF71-FC4A-ACB1-F4A7241545D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76946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4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EFFB25-8CDC-344F-8D02-155D09741218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F3484-2EDD-8243-A82D-802F04ED2EA4}"/>
              </a:ext>
            </a:extLst>
          </p:cNvPr>
          <p:cNvGrpSpPr/>
          <p:nvPr/>
        </p:nvGrpSpPr>
        <p:grpSpPr>
          <a:xfrm>
            <a:off x="883471" y="1578674"/>
            <a:ext cx="5792732" cy="2170302"/>
            <a:chOff x="782731" y="1486369"/>
            <a:chExt cx="5792732" cy="2170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2FECD-DABB-1340-A5D4-C463C1035B75}"/>
                </a:ext>
              </a:extLst>
            </p:cNvPr>
            <p:cNvSpPr txBox="1"/>
            <p:nvPr/>
          </p:nvSpPr>
          <p:spPr>
            <a:xfrm>
              <a:off x="782731" y="1486369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Mean Time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to Repair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8E8937-97FF-8A41-884B-A7A96E7A9C01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5CBEA-24C1-8B4D-9704-2307EEE7584C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09463A-E65F-694C-A72D-09FFCC04DDA8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921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3240-90A9-2045-9B24-092DEDC3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2F0-3A96-5E4D-B754-B812A86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78E023-EBA1-A649-9F84-9426DC737C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6A24F-F843-6F43-B798-8E0A66AEBE9A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7AE-9792-C547-90E9-C96C9012A78D}"/>
              </a:ext>
            </a:extLst>
          </p:cNvPr>
          <p:cNvSpPr txBox="1"/>
          <p:nvPr/>
        </p:nvSpPr>
        <p:spPr>
          <a:xfrm>
            <a:off x="1154265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UNREALIZED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83D89-81C5-A942-931B-F37B88051625}"/>
              </a:ext>
            </a:extLst>
          </p:cNvPr>
          <p:cNvSpPr txBox="1"/>
          <p:nvPr/>
        </p:nvSpPr>
        <p:spPr>
          <a:xfrm>
            <a:off x="1583497" y="2992265"/>
            <a:ext cx="4592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Giá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trị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tiềm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năng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trong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tương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lai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có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thể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có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được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nếu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tổ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chức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có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thể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thoả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được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mong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muốn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tiềm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năng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từ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khách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hang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hoặc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người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dùng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77BC908-5A71-5648-86F4-1DD501B1A47A}"/>
              </a:ext>
            </a:extLst>
          </p:cNvPr>
          <p:cNvSpPr/>
          <p:nvPr/>
        </p:nvSpPr>
        <p:spPr>
          <a:xfrm>
            <a:off x="-263472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A52172E-44FE-964B-8A80-395B31A859C7}"/>
              </a:ext>
            </a:extLst>
          </p:cNvPr>
          <p:cNvSpPr/>
          <p:nvPr/>
        </p:nvSpPr>
        <p:spPr>
          <a:xfrm>
            <a:off x="-267574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8EC8FA2-7049-534E-A372-EC6A91A4CE79}"/>
              </a:ext>
            </a:extLst>
          </p:cNvPr>
          <p:cNvSpPr/>
          <p:nvPr/>
        </p:nvSpPr>
        <p:spPr>
          <a:xfrm>
            <a:off x="-267574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718BA15D-DE98-8D43-9A3F-36F37A37AF2D}"/>
              </a:ext>
            </a:extLst>
          </p:cNvPr>
          <p:cNvSpPr/>
          <p:nvPr/>
        </p:nvSpPr>
        <p:spPr>
          <a:xfrm>
            <a:off x="-271676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EF61F84-17B4-324C-9CD3-E07B3D18F12C}"/>
              </a:ext>
            </a:extLst>
          </p:cNvPr>
          <p:cNvSpPr/>
          <p:nvPr/>
        </p:nvSpPr>
        <p:spPr>
          <a:xfrm>
            <a:off x="-269625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099D7E0-C13A-7847-84ED-EA0C5524E554}"/>
              </a:ext>
            </a:extLst>
          </p:cNvPr>
          <p:cNvSpPr/>
          <p:nvPr/>
        </p:nvSpPr>
        <p:spPr>
          <a:xfrm>
            <a:off x="-273727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20910FA-5581-F04C-9A39-2A4938FE8099}"/>
              </a:ext>
            </a:extLst>
          </p:cNvPr>
          <p:cNvSpPr/>
          <p:nvPr/>
        </p:nvSpPr>
        <p:spPr>
          <a:xfrm>
            <a:off x="-263472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BBDE08F-BA25-4943-9CD6-08F91133CB36}"/>
              </a:ext>
            </a:extLst>
          </p:cNvPr>
          <p:cNvSpPr/>
          <p:nvPr/>
        </p:nvSpPr>
        <p:spPr>
          <a:xfrm>
            <a:off x="7276165" y="88758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1FBA123F-FD40-8849-9469-AF75E6B929B7}"/>
              </a:ext>
            </a:extLst>
          </p:cNvPr>
          <p:cNvSpPr/>
          <p:nvPr/>
        </p:nvSpPr>
        <p:spPr>
          <a:xfrm>
            <a:off x="7272063" y="140246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A5F73996-9447-1848-B658-78DFF6A9C779}"/>
              </a:ext>
            </a:extLst>
          </p:cNvPr>
          <p:cNvSpPr/>
          <p:nvPr/>
        </p:nvSpPr>
        <p:spPr>
          <a:xfrm>
            <a:off x="7272063" y="1917347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275693F2-68C2-3E4F-BA5E-B253F0E64904}"/>
              </a:ext>
            </a:extLst>
          </p:cNvPr>
          <p:cNvSpPr/>
          <p:nvPr/>
        </p:nvSpPr>
        <p:spPr>
          <a:xfrm>
            <a:off x="7267961" y="2432230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037A2A0-8D75-B940-835C-26E592882C69}"/>
              </a:ext>
            </a:extLst>
          </p:cNvPr>
          <p:cNvSpPr/>
          <p:nvPr/>
        </p:nvSpPr>
        <p:spPr>
          <a:xfrm>
            <a:off x="7270012" y="2949651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4ABA7B3-653A-E24D-B127-F6F5AEBE2C7B}"/>
              </a:ext>
            </a:extLst>
          </p:cNvPr>
          <p:cNvSpPr/>
          <p:nvPr/>
        </p:nvSpPr>
        <p:spPr>
          <a:xfrm>
            <a:off x="7265910" y="3464534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80F8705-E6AE-3E4B-9146-F98BFFE8E753}"/>
              </a:ext>
            </a:extLst>
          </p:cNvPr>
          <p:cNvSpPr/>
          <p:nvPr/>
        </p:nvSpPr>
        <p:spPr>
          <a:xfrm>
            <a:off x="7276165" y="3976879"/>
            <a:ext cx="526943" cy="425834"/>
          </a:xfrm>
          <a:prstGeom prst="hexag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18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568D5-D429-D947-80DE-2A5E309168BC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0CBF-53CB-5E4B-8BAE-86214A958466}"/>
              </a:ext>
            </a:extLst>
          </p:cNvPr>
          <p:cNvGrpSpPr/>
          <p:nvPr/>
        </p:nvGrpSpPr>
        <p:grpSpPr>
          <a:xfrm>
            <a:off x="833101" y="1759598"/>
            <a:ext cx="5893472" cy="1808454"/>
            <a:chOff x="782731" y="1625580"/>
            <a:chExt cx="5893472" cy="18084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EAD6C-D563-D744-AFCA-AE8CA95E6630}"/>
                </a:ext>
              </a:extLst>
            </p:cNvPr>
            <p:cNvSpPr txBox="1"/>
            <p:nvPr/>
          </p:nvSpPr>
          <p:spPr>
            <a:xfrm>
              <a:off x="883471" y="1625580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58D0-484F-7041-95AB-7E591285CA65}"/>
                </a:ext>
              </a:extLst>
            </p:cNvPr>
            <p:cNvSpPr txBox="1"/>
            <p:nvPr/>
          </p:nvSpPr>
          <p:spPr>
            <a:xfrm>
              <a:off x="782731" y="1978523"/>
              <a:ext cx="57927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Lead Time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EE0087-EF5B-A142-BB3A-13FB7CAF2828}"/>
                </a:ext>
              </a:extLst>
            </p:cNvPr>
            <p:cNvSpPr/>
            <p:nvPr/>
          </p:nvSpPr>
          <p:spPr>
            <a:xfrm>
              <a:off x="3068663" y="306988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A41BCC-AB03-6A42-B29E-3A0767815FC9}"/>
                </a:ext>
              </a:extLst>
            </p:cNvPr>
            <p:cNvSpPr/>
            <p:nvPr/>
          </p:nvSpPr>
          <p:spPr>
            <a:xfrm>
              <a:off x="3496992" y="3069886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29B014-7DD0-B64E-8669-A34A658FB868}"/>
                </a:ext>
              </a:extLst>
            </p:cNvPr>
            <p:cNvSpPr/>
            <p:nvPr/>
          </p:nvSpPr>
          <p:spPr>
            <a:xfrm>
              <a:off x="3925321" y="3069885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052946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154A9-2B4F-C842-8772-D900D2DC33D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EEFF9-5BFF-0C4A-9481-A20BE579B4CB}"/>
              </a:ext>
            </a:extLst>
          </p:cNvPr>
          <p:cNvGrpSpPr/>
          <p:nvPr/>
        </p:nvGrpSpPr>
        <p:grpSpPr>
          <a:xfrm>
            <a:off x="883471" y="1610483"/>
            <a:ext cx="5792732" cy="2106683"/>
            <a:chOff x="782731" y="1549988"/>
            <a:chExt cx="5792732" cy="21066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AD8DD6-9A60-8743-8085-537BCCE56AB6}"/>
                </a:ext>
              </a:extLst>
            </p:cNvPr>
            <p:cNvSpPr txBox="1"/>
            <p:nvPr/>
          </p:nvSpPr>
          <p:spPr>
            <a:xfrm>
              <a:off x="782731" y="1549988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Innovation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43A664-9637-2F49-808D-9A2F1D875DB0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1914-147A-814C-B2B8-1C48337415B1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EDC96-8EC4-0B47-A041-3AFE2C68986F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4246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FA702-B549-8B47-B360-0598DD5BE11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0A03F-F298-AC40-99A9-F045809B2B77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On-Product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Index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A0924D-78C5-5B47-B4BB-5D9CD1B268B3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5F616E-3884-194C-877E-D7A4DA555144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E613FD-056A-D343-BD9B-C709717234C2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561796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2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Deployment Frequency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662571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12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Technical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Debt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1806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2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6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E56DD5-634B-6848-A248-9892ADFFC6AD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35A64A-AA7A-714E-9A2E-26607AAA8002}"/>
              </a:ext>
            </a:extLst>
          </p:cNvPr>
          <p:cNvGrpSpPr/>
          <p:nvPr/>
        </p:nvGrpSpPr>
        <p:grpSpPr>
          <a:xfrm>
            <a:off x="883471" y="1586629"/>
            <a:ext cx="5792732" cy="2154391"/>
            <a:chOff x="782731" y="1502280"/>
            <a:chExt cx="5792732" cy="21543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782731" y="15022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to </a:t>
              </a:r>
            </a:p>
            <a:p>
              <a:pPr algn="ctr"/>
              <a:r>
                <a:rPr lang="en-GB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Restore Service</a:t>
              </a:r>
              <a:endParaRPr lang="en-NL" sz="5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B51E-232C-6746-A6BB-CCD934EE62FA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67C4F7-76EC-A04E-8A10-797FFFCB7E0A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F99AA-F8D9-AC4D-9A99-9E4974F1978C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3962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1598021"/>
            <a:ext cx="5792732" cy="2131608"/>
            <a:chOff x="883471" y="2218780"/>
            <a:chExt cx="5792732" cy="2131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2218780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Active (Product) Code Branches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559958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1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16033-11DC-F247-B322-D23C66626F7B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83B8A-057E-8847-A5F9-66E9C395C45B}"/>
              </a:ext>
            </a:extLst>
          </p:cNvPr>
          <p:cNvGrpSpPr/>
          <p:nvPr/>
        </p:nvGrpSpPr>
        <p:grpSpPr>
          <a:xfrm>
            <a:off x="883471" y="825139"/>
            <a:ext cx="5792732" cy="3677371"/>
            <a:chOff x="883471" y="673017"/>
            <a:chExt cx="5792732" cy="367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29F9D5-B3D4-3946-BEBF-95420A2CE6E9}"/>
                </a:ext>
              </a:extLst>
            </p:cNvPr>
            <p:cNvSpPr txBox="1"/>
            <p:nvPr/>
          </p:nvSpPr>
          <p:spPr>
            <a:xfrm>
              <a:off x="883471" y="673017"/>
              <a:ext cx="579273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Merging Code Between Branches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CB132-B323-8640-8026-1DF125BD5E21}"/>
                </a:ext>
              </a:extLst>
            </p:cNvPr>
            <p:cNvSpPr/>
            <p:nvPr/>
          </p:nvSpPr>
          <p:spPr>
            <a:xfrm>
              <a:off x="3169403" y="3986241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8D3FA5-1ABC-BF4A-B070-B50AE6AAE754}"/>
                </a:ext>
              </a:extLst>
            </p:cNvPr>
            <p:cNvSpPr/>
            <p:nvPr/>
          </p:nvSpPr>
          <p:spPr>
            <a:xfrm>
              <a:off x="3597732" y="3986240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A5B3C-4E14-2948-A0A7-F164D7F1B9A8}"/>
                </a:ext>
              </a:extLst>
            </p:cNvPr>
            <p:cNvSpPr/>
            <p:nvPr/>
          </p:nvSpPr>
          <p:spPr>
            <a:xfrm>
              <a:off x="4026061" y="398623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398114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10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C6D795-2973-C64C-A34B-F08AF4C232DE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F62747-AE27-1345-A9B2-8EF946A58C98}"/>
              </a:ext>
            </a:extLst>
          </p:cNvPr>
          <p:cNvGrpSpPr/>
          <p:nvPr/>
        </p:nvGrpSpPr>
        <p:grpSpPr>
          <a:xfrm>
            <a:off x="883471" y="1181777"/>
            <a:ext cx="5792732" cy="2964095"/>
            <a:chOff x="782934" y="1099171"/>
            <a:chExt cx="5792732" cy="29640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27107-884A-6843-9E91-CBFCA3A06FE0}"/>
                </a:ext>
              </a:extLst>
            </p:cNvPr>
            <p:cNvSpPr txBox="1"/>
            <p:nvPr/>
          </p:nvSpPr>
          <p:spPr>
            <a:xfrm>
              <a:off x="782934" y="1099171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Time Spent </a:t>
              </a:r>
            </a:p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Context-Switching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2133D-821F-9042-82D2-7097BAB6F7A1}"/>
                </a:ext>
              </a:extLst>
            </p:cNvPr>
            <p:cNvSpPr/>
            <p:nvPr/>
          </p:nvSpPr>
          <p:spPr>
            <a:xfrm>
              <a:off x="3068866" y="3699119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30F5A1-32AE-0446-A82F-EE66CBA81BB0}"/>
                </a:ext>
              </a:extLst>
            </p:cNvPr>
            <p:cNvSpPr/>
            <p:nvPr/>
          </p:nvSpPr>
          <p:spPr>
            <a:xfrm>
              <a:off x="3497195" y="3699118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2F34D9-0C44-4542-A373-43230FF10FFA}"/>
                </a:ext>
              </a:extLst>
            </p:cNvPr>
            <p:cNvSpPr/>
            <p:nvPr/>
          </p:nvSpPr>
          <p:spPr>
            <a:xfrm>
              <a:off x="3925524" y="3699117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47647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1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BFEE0C-2D0D-C841-B46A-26120CB54DE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9E60C-7C58-D74A-8F1E-F55AF946FBDD}"/>
              </a:ext>
            </a:extLst>
          </p:cNvPr>
          <p:cNvGrpSpPr/>
          <p:nvPr/>
        </p:nvGrpSpPr>
        <p:grpSpPr>
          <a:xfrm>
            <a:off x="883471" y="1574702"/>
            <a:ext cx="5792732" cy="2178245"/>
            <a:chOff x="782731" y="1478426"/>
            <a:chExt cx="5792732" cy="2178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DDF276-A1EB-B640-B158-2553E38C1619}"/>
                </a:ext>
              </a:extLst>
            </p:cNvPr>
            <p:cNvSpPr txBox="1"/>
            <p:nvPr/>
          </p:nvSpPr>
          <p:spPr>
            <a:xfrm>
              <a:off x="782731" y="1478426"/>
              <a:ext cx="57927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5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Customer or User Satisfaction Gap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680971-54DC-AD49-A5DC-1784704265CD}"/>
                </a:ext>
              </a:extLst>
            </p:cNvPr>
            <p:cNvSpPr/>
            <p:nvPr/>
          </p:nvSpPr>
          <p:spPr>
            <a:xfrm>
              <a:off x="3068663" y="3292524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1EDF79-7F90-DB4F-BE6A-5DEC5CB5943E}"/>
                </a:ext>
              </a:extLst>
            </p:cNvPr>
            <p:cNvSpPr/>
            <p:nvPr/>
          </p:nvSpPr>
          <p:spPr>
            <a:xfrm>
              <a:off x="3496992" y="3292523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D3F5F-1A0A-684B-95C0-7BC1EBF13377}"/>
                </a:ext>
              </a:extLst>
            </p:cNvPr>
            <p:cNvSpPr/>
            <p:nvPr/>
          </p:nvSpPr>
          <p:spPr>
            <a:xfrm>
              <a:off x="3925321" y="3292522"/>
              <a:ext cx="364210" cy="36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3503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0D1D70-D204-BF4A-9602-567DB820D549}"/>
              </a:ext>
            </a:extLst>
          </p:cNvPr>
          <p:cNvSpPr/>
          <p:nvPr/>
        </p:nvSpPr>
        <p:spPr>
          <a:xfrm>
            <a:off x="-1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42025-A047-8846-9CCB-E08050201251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9600">
              <a:latin typeface="Marvel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FC67-B1A4-5B43-A920-875924D5B1D9}"/>
              </a:ext>
            </a:extLst>
          </p:cNvPr>
          <p:cNvSpPr txBox="1"/>
          <p:nvPr/>
        </p:nvSpPr>
        <p:spPr>
          <a:xfrm>
            <a:off x="1054151" y="1964111"/>
            <a:ext cx="545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8000" dirty="0">
                <a:latin typeface="Marvel" pitchFamily="2" charset="0"/>
              </a:rPr>
              <a:t>TIME 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2688F-2496-B440-A225-A32781C801C0}"/>
              </a:ext>
            </a:extLst>
          </p:cNvPr>
          <p:cNvSpPr txBox="1"/>
          <p:nvPr/>
        </p:nvSpPr>
        <p:spPr>
          <a:xfrm>
            <a:off x="1261672" y="2983424"/>
            <a:ext cx="5112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Khả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năng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và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sự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nhanh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nhẹn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của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tổ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chức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trong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việc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tạo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ra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một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sản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phẩm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hay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dịch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vụ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mới</a:t>
            </a:r>
            <a:endParaRPr lang="en-NL" sz="10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14:cNvPr>
              <p14:cNvContentPartPr/>
              <p14:nvPr/>
            </p14:nvContentPartPr>
            <p14:xfrm>
              <a:off x="1426583" y="647501"/>
              <a:ext cx="68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F5895-CE02-491E-B177-225424A65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583" y="638501"/>
                <a:ext cx="2448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B22E5B2-FA17-4B48-B310-B555E9419D05}"/>
              </a:ext>
            </a:extLst>
          </p:cNvPr>
          <p:cNvSpPr/>
          <p:nvPr/>
        </p:nvSpPr>
        <p:spPr>
          <a:xfrm>
            <a:off x="-216977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BCC1F-2516-0641-ACED-473982C4D4A6}"/>
              </a:ext>
            </a:extLst>
          </p:cNvPr>
          <p:cNvSpPr/>
          <p:nvPr/>
        </p:nvSpPr>
        <p:spPr>
          <a:xfrm>
            <a:off x="-216977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45A372-1A6E-B748-8D2B-273DBD603BC2}"/>
              </a:ext>
            </a:extLst>
          </p:cNvPr>
          <p:cNvSpPr/>
          <p:nvPr/>
        </p:nvSpPr>
        <p:spPr>
          <a:xfrm>
            <a:off x="-204735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B015A-14B7-254B-8260-ECA2B725362D}"/>
              </a:ext>
            </a:extLst>
          </p:cNvPr>
          <p:cNvSpPr/>
          <p:nvPr/>
        </p:nvSpPr>
        <p:spPr>
          <a:xfrm>
            <a:off x="-196141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FBD28-2840-F048-B334-97AD5F8308FD}"/>
              </a:ext>
            </a:extLst>
          </p:cNvPr>
          <p:cNvSpPr/>
          <p:nvPr/>
        </p:nvSpPr>
        <p:spPr>
          <a:xfrm>
            <a:off x="-196142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730787-7DEA-9F4E-B44A-D157DAD54A64}"/>
              </a:ext>
            </a:extLst>
          </p:cNvPr>
          <p:cNvSpPr/>
          <p:nvPr/>
        </p:nvSpPr>
        <p:spPr>
          <a:xfrm>
            <a:off x="-196142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A91956-9974-F341-8972-1220C4D250F4}"/>
              </a:ext>
            </a:extLst>
          </p:cNvPr>
          <p:cNvSpPr/>
          <p:nvPr/>
        </p:nvSpPr>
        <p:spPr>
          <a:xfrm>
            <a:off x="-196142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A7C0-8064-F14C-B970-177190F6A48A}"/>
              </a:ext>
            </a:extLst>
          </p:cNvPr>
          <p:cNvSpPr/>
          <p:nvPr/>
        </p:nvSpPr>
        <p:spPr>
          <a:xfrm>
            <a:off x="7343228" y="707315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BB55B-2D0F-984C-B8F6-6220CB2433DB}"/>
              </a:ext>
            </a:extLst>
          </p:cNvPr>
          <p:cNvSpPr/>
          <p:nvPr/>
        </p:nvSpPr>
        <p:spPr>
          <a:xfrm>
            <a:off x="7343228" y="1278168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3BFDC5-8DCA-1648-A952-401D5F4F1B5B}"/>
              </a:ext>
            </a:extLst>
          </p:cNvPr>
          <p:cNvSpPr/>
          <p:nvPr/>
        </p:nvSpPr>
        <p:spPr>
          <a:xfrm>
            <a:off x="7355470" y="1849021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DF8339-A069-9444-95F6-AC27AB77D2DB}"/>
              </a:ext>
            </a:extLst>
          </p:cNvPr>
          <p:cNvSpPr/>
          <p:nvPr/>
        </p:nvSpPr>
        <p:spPr>
          <a:xfrm>
            <a:off x="7364064" y="2419874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16932-3C92-C244-B477-4F0E3EF33021}"/>
              </a:ext>
            </a:extLst>
          </p:cNvPr>
          <p:cNvSpPr/>
          <p:nvPr/>
        </p:nvSpPr>
        <p:spPr>
          <a:xfrm>
            <a:off x="7364063" y="2990727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A26D1F-2D34-8645-8A32-D647AFBDBC8A}"/>
              </a:ext>
            </a:extLst>
          </p:cNvPr>
          <p:cNvSpPr/>
          <p:nvPr/>
        </p:nvSpPr>
        <p:spPr>
          <a:xfrm>
            <a:off x="7364063" y="3561580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93D3F0-E97A-A344-A8BB-BE7CDB2E2253}"/>
              </a:ext>
            </a:extLst>
          </p:cNvPr>
          <p:cNvSpPr/>
          <p:nvPr/>
        </p:nvSpPr>
        <p:spPr>
          <a:xfrm>
            <a:off x="7364063" y="4132433"/>
            <a:ext cx="433953" cy="43395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348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1376812" y="982232"/>
            <a:ext cx="48060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Đừng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lường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L" sz="5000" b="1">
                <a:latin typeface="Arial" panose="020B0604020202020204" pitchFamily="34" charset="0"/>
                <a:cs typeface="Arial" panose="020B0604020202020204" pitchFamily="34" charset="0"/>
              </a:rPr>
              <a:t>Output.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lường</a:t>
            </a:r>
            <a:r>
              <a:rPr lang="en-NL" sz="5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L" sz="5000" b="1" dirty="0"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3384980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762227"/>
            <a:ext cx="69002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hay con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NL" sz="5000" b="1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trao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NL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24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02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DC599D-AD1B-104D-B158-5C2A6823AC16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FF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329715" y="1078775"/>
            <a:ext cx="69002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endParaRPr lang="en-NL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NL" sz="5000" b="1" dirty="0">
                <a:latin typeface="Arial" panose="020B0604020202020204" pitchFamily="34" charset="0"/>
                <a:cs typeface="Arial" panose="020B0604020202020204" pitchFamily="34" charset="0"/>
              </a:rPr>
              <a:t>Evidence Based </a:t>
            </a:r>
            <a:r>
              <a:rPr lang="en-NL" sz="5000" b="1">
                <a:latin typeface="Arial" panose="020B0604020202020204" pitchFamily="34" charset="0"/>
                <a:cs typeface="Arial" panose="020B0604020202020204" pitchFamily="34" charset="0"/>
              </a:rPr>
              <a:t>Management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endParaRPr lang="en-NL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NL" sz="5000" b="1" dirty="0">
                <a:latin typeface="Arial" panose="020B0604020202020204" pitchFamily="34" charset="0"/>
                <a:cs typeface="Arial" panose="020B0604020202020204" pitchFamily="34" charset="0"/>
              </a:rPr>
              <a:t>http://scrum.org/EBM</a:t>
            </a:r>
          </a:p>
        </p:txBody>
      </p:sp>
    </p:spTree>
    <p:extLst>
      <p:ext uri="{BB962C8B-B14F-4D97-AF65-F5344CB8AC3E}">
        <p14:creationId xmlns:p14="http://schemas.microsoft.com/office/powerpoint/2010/main" val="137755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6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EAD6C-D563-D744-AFCA-AE8CA95E6630}"/>
              </a:ext>
            </a:extLst>
          </p:cNvPr>
          <p:cNvSpPr txBox="1"/>
          <p:nvPr/>
        </p:nvSpPr>
        <p:spPr>
          <a:xfrm>
            <a:off x="571688" y="173949"/>
            <a:ext cx="641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b="1" dirty="0">
                <a:latin typeface="Ubuntu" panose="020B0504030602030204" pitchFamily="34" charset="0"/>
              </a:rPr>
              <a:t>EBM Example Key Value Measures cheat sheet</a:t>
            </a:r>
            <a:endParaRPr lang="en-NL" sz="2000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6441C-A641-EE43-B9CA-553BCAFDDCAF}"/>
              </a:ext>
            </a:extLst>
          </p:cNvPr>
          <p:cNvSpPr txBox="1"/>
          <p:nvPr/>
        </p:nvSpPr>
        <p:spPr>
          <a:xfrm>
            <a:off x="3501215" y="4821023"/>
            <a:ext cx="38100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7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Source: EBM guide 2020, http://scrum.org/EBM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7C774-BF2E-CC4D-BF85-02ACACF2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" y="602633"/>
            <a:ext cx="2470989" cy="1467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304A80-7961-AE46-9A97-8B2820915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5195" y="2104911"/>
            <a:ext cx="2470989" cy="1077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791FE-02B2-E845-A5C1-033DD92A8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185" y="603400"/>
            <a:ext cx="2470989" cy="3458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B9DC0-E698-B44B-9BD1-7DF86B3BB8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37"/>
          <a:stretch/>
        </p:blipFill>
        <p:spPr>
          <a:xfrm>
            <a:off x="2576185" y="4014320"/>
            <a:ext cx="2470990" cy="896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F27A3-6639-C149-A1C8-2FBC23880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173" y="591358"/>
            <a:ext cx="2366272" cy="2279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65FA40-5696-9548-A234-DD32383B8F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57"/>
          <a:stretch/>
        </p:blipFill>
        <p:spPr>
          <a:xfrm>
            <a:off x="5049525" y="2853640"/>
            <a:ext cx="2358273" cy="16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57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F3DA-1D3D-E743-8E21-6B353B4D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25DA-CA85-AD48-8A85-52A75E1E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890BB6-3544-1A4E-A833-93135A597BB4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27611709-3190-2A4B-BCE4-4D329000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-7651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124E1-646A-9D46-81BB-5DACA7B70E9A}"/>
              </a:ext>
            </a:extLst>
          </p:cNvPr>
          <p:cNvSpPr/>
          <p:nvPr/>
        </p:nvSpPr>
        <p:spPr>
          <a:xfrm>
            <a:off x="0" y="0"/>
            <a:ext cx="7559675" cy="5327650"/>
          </a:xfrm>
          <a:prstGeom prst="roundRect">
            <a:avLst>
              <a:gd name="adj" fmla="val 0"/>
            </a:avLst>
          </a:prstGeom>
          <a:solidFill>
            <a:srgbClr val="DE8445"/>
          </a:solidFill>
          <a:ln>
            <a:solidFill>
              <a:srgbClr val="DE8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4C59E-773E-0543-8F8A-6757A8E8C125}"/>
              </a:ext>
            </a:extLst>
          </p:cNvPr>
          <p:cNvSpPr/>
          <p:nvPr/>
        </p:nvSpPr>
        <p:spPr>
          <a:xfrm>
            <a:off x="654576" y="629685"/>
            <a:ext cx="6326488" cy="39922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NL" sz="8000">
              <a:solidFill>
                <a:schemeClr val="tx1"/>
              </a:solidFill>
              <a:latin typeface="Marvel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1E5EE-4214-2641-9792-B49918F1B822}"/>
              </a:ext>
            </a:extLst>
          </p:cNvPr>
          <p:cNvGrpSpPr/>
          <p:nvPr/>
        </p:nvGrpSpPr>
        <p:grpSpPr>
          <a:xfrm>
            <a:off x="669105" y="1449010"/>
            <a:ext cx="6283229" cy="2248203"/>
            <a:chOff x="609598" y="1573774"/>
            <a:chExt cx="6770540" cy="22482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91C47-04B8-0743-AE33-CB32FB353B50}"/>
                </a:ext>
              </a:extLst>
            </p:cNvPr>
            <p:cNvSpPr txBox="1"/>
            <p:nvPr/>
          </p:nvSpPr>
          <p:spPr>
            <a:xfrm>
              <a:off x="609598" y="1573774"/>
              <a:ext cx="6770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ABILITY TO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BDDCE-EBBD-D74C-937F-BA4A04557A38}"/>
                </a:ext>
              </a:extLst>
            </p:cNvPr>
            <p:cNvSpPr txBox="1"/>
            <p:nvPr/>
          </p:nvSpPr>
          <p:spPr>
            <a:xfrm>
              <a:off x="609598" y="2396953"/>
              <a:ext cx="677053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8000" dirty="0">
                  <a:latin typeface="Marvel" pitchFamily="2" charset="0"/>
                </a:rPr>
                <a:t>INNOVATE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B753E-9424-544C-9E20-8CA17090EE73}"/>
                </a:ext>
              </a:extLst>
            </p:cNvPr>
            <p:cNvSpPr txBox="1"/>
            <p:nvPr/>
          </p:nvSpPr>
          <p:spPr>
            <a:xfrm>
              <a:off x="1465756" y="3421867"/>
              <a:ext cx="50735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Sự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hiệu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quả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của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tổ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chức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trong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việc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tạo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ra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một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đổi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mới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mà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qua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đó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đạt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được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sự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hài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lòng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từ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khách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 </a:t>
              </a:r>
              <a:r>
                <a:rPr lang="en-GB" sz="1000" dirty="0" err="1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hàng</a:t>
              </a:r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.</a:t>
              </a:r>
              <a:endParaRPr lang="en-NL" sz="1000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4" name="Triangle 3">
            <a:extLst>
              <a:ext uri="{FF2B5EF4-FFF2-40B4-BE49-F238E27FC236}">
                <a16:creationId xmlns:a16="http://schemas.microsoft.com/office/drawing/2014/main" id="{31391397-9583-1649-93D1-2E183E99AFBD}"/>
              </a:ext>
            </a:extLst>
          </p:cNvPr>
          <p:cNvSpPr/>
          <p:nvPr/>
        </p:nvSpPr>
        <p:spPr>
          <a:xfrm>
            <a:off x="-310936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54F6DD97-0D41-C643-8E3E-5ADC3418B8E1}"/>
              </a:ext>
            </a:extLst>
          </p:cNvPr>
          <p:cNvSpPr/>
          <p:nvPr/>
        </p:nvSpPr>
        <p:spPr>
          <a:xfrm>
            <a:off x="-310936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F6C5CDF-4B04-AC44-AA28-D34CE05B0F44}"/>
              </a:ext>
            </a:extLst>
          </p:cNvPr>
          <p:cNvSpPr/>
          <p:nvPr/>
        </p:nvSpPr>
        <p:spPr>
          <a:xfrm>
            <a:off x="-325465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6BAB6629-BEA3-0F45-A825-3A147A0E6C5E}"/>
              </a:ext>
            </a:extLst>
          </p:cNvPr>
          <p:cNvSpPr/>
          <p:nvPr/>
        </p:nvSpPr>
        <p:spPr>
          <a:xfrm>
            <a:off x="-325465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C4817735-F14F-244E-AC4E-3B263439659D}"/>
              </a:ext>
            </a:extLst>
          </p:cNvPr>
          <p:cNvSpPr/>
          <p:nvPr/>
        </p:nvSpPr>
        <p:spPr>
          <a:xfrm>
            <a:off x="-310936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E89E9E4-E8C3-984B-B1A5-338667B6F5B8}"/>
              </a:ext>
            </a:extLst>
          </p:cNvPr>
          <p:cNvSpPr/>
          <p:nvPr/>
        </p:nvSpPr>
        <p:spPr>
          <a:xfrm>
            <a:off x="-310936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248D87B3-342C-444A-BD91-1636DD89D64F}"/>
              </a:ext>
            </a:extLst>
          </p:cNvPr>
          <p:cNvSpPr/>
          <p:nvPr/>
        </p:nvSpPr>
        <p:spPr>
          <a:xfrm>
            <a:off x="7248741" y="85629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F639FA-3E36-204F-A19D-618D4A34F9D9}"/>
              </a:ext>
            </a:extLst>
          </p:cNvPr>
          <p:cNvSpPr/>
          <p:nvPr/>
        </p:nvSpPr>
        <p:spPr>
          <a:xfrm>
            <a:off x="7248741" y="1481389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F1600DEA-971A-F144-A1D0-6A879217A7C9}"/>
              </a:ext>
            </a:extLst>
          </p:cNvPr>
          <p:cNvSpPr/>
          <p:nvPr/>
        </p:nvSpPr>
        <p:spPr>
          <a:xfrm>
            <a:off x="7234212" y="2106487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DCBD7D8-0ADD-5542-9CE4-CD377AAB9C5B}"/>
              </a:ext>
            </a:extLst>
          </p:cNvPr>
          <p:cNvSpPr/>
          <p:nvPr/>
        </p:nvSpPr>
        <p:spPr>
          <a:xfrm>
            <a:off x="7234212" y="2731585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99A096DC-C570-1844-8D1C-ADD73B48A244}"/>
              </a:ext>
            </a:extLst>
          </p:cNvPr>
          <p:cNvSpPr/>
          <p:nvPr/>
        </p:nvSpPr>
        <p:spPr>
          <a:xfrm>
            <a:off x="7248741" y="3355363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B33549E-9D5A-D34D-B74D-5EB0E0016B2C}"/>
              </a:ext>
            </a:extLst>
          </p:cNvPr>
          <p:cNvSpPr/>
          <p:nvPr/>
        </p:nvSpPr>
        <p:spPr>
          <a:xfrm>
            <a:off x="7248741" y="3980461"/>
            <a:ext cx="621870" cy="480530"/>
          </a:xfrm>
          <a:prstGeom prst="triangl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</TotalTime>
  <Words>779</Words>
  <Application>Microsoft Macintosh PowerPoint</Application>
  <PresentationFormat>Custom</PresentationFormat>
  <Paragraphs>89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Ubuntu</vt:lpstr>
      <vt:lpstr>Ubuntu Light</vt:lpstr>
      <vt:lpstr>Calibri Light</vt:lpstr>
      <vt:lpstr>Avenir Next Condensed Demi Bold</vt:lpstr>
      <vt:lpstr>Calibri</vt:lpstr>
      <vt:lpstr>Marvel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Chee-Hong Hsia</dc:creator>
  <cp:lastModifiedBy>Microsoft Office User</cp:lastModifiedBy>
  <cp:revision>263</cp:revision>
  <dcterms:created xsi:type="dcterms:W3CDTF">2020-03-02T18:23:14Z</dcterms:created>
  <dcterms:modified xsi:type="dcterms:W3CDTF">2021-01-21T13:57:35Z</dcterms:modified>
</cp:coreProperties>
</file>